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D1D9"/>
                </a:solidFill>
                <a:latin typeface="Consolas"/>
              </a:rPr>
              <a:t>Lv1 · FOUNDATION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508760"/>
            <a:ext cx="91440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0" b="1">
                <a:solidFill>
                  <a:srgbClr val="F8F8F8"/>
                </a:solidFill>
                <a:latin typeface="Pretendard"/>
              </a:rPr>
              <a:t>기초 AI 상식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114800"/>
            <a:ext cx="9144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0">
                <a:solidFill>
                  <a:srgbClr val="8D8F95"/>
                </a:solidFill>
                <a:latin typeface="Pretendard"/>
              </a:rPr>
              <a:t>모든 AI에 통하는 사용 원칙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212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강사 · VISIONC      코스 · FREE      분량 · 60 min</a:t>
            </a:r>
          </a:p>
        </p:txBody>
      </p:sp>
      <p:pic>
        <p:nvPicPr>
          <p:cNvPr id="9" name="Picture 8" descr="cat_che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0" y="1280160"/>
            <a:ext cx="4114800" cy="4114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01 / 11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INTRO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D1D9"/>
                </a:solidFill>
                <a:latin typeface="Consolas"/>
              </a:rPr>
              <a:t>STEP 04 OF 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828800"/>
            <a:ext cx="36576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0" b="1">
                <a:solidFill>
                  <a:srgbClr val="AD9BFF"/>
                </a:solidFill>
                <a:latin typeface="Consolas"/>
              </a:rPr>
              <a:t>D4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297680"/>
            <a:ext cx="45720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200" b="1">
                <a:solidFill>
                  <a:srgbClr val="F8F8F8"/>
                </a:solidFill>
                <a:latin typeface="Pretendard"/>
              </a:rPr>
              <a:t>성실성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0292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8D8F95"/>
                </a:solidFill>
                <a:latin typeface="Consolas"/>
              </a:rPr>
              <a:t>Diligence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137160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최종 책임은 사람에게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0" y="201168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5623560" y="201168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852160" y="214884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비밀 정보 보호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52160" y="251460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고객 · 내부 · 인사 데이터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0" y="301752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5623560" y="301752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852160" y="315468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저작권·출처 표시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52160" y="352044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생성물 활용 시 표기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402336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5623560" y="402336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852160" y="416052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최종 검토 의무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52160" y="452628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AI가 아닌 내가 발표한다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10 / 11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D4 · DILIGENCE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Wrap-up · Next Steps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오늘 한 줄 정리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651760"/>
            <a:ext cx="10058400" cy="12801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764B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88036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AI는 자동완성이다 · 그래서 4D로 다룬다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33756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위임 → 설명 → 판단력 → 성실성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97680"/>
            <a:ext cx="3337560" cy="18288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764B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4526280"/>
            <a:ext cx="2788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0D1D9"/>
                </a:solidFill>
                <a:latin typeface="Consolas"/>
              </a:rPr>
              <a:t>LV1 · 완료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892040"/>
            <a:ext cx="2788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8F8F8"/>
                </a:solidFill>
                <a:latin typeface="Pretendard"/>
              </a:rPr>
              <a:t>기초 AI 상식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394960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오늘 배운 4D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286000" y="4498848"/>
            <a:ext cx="1371600" cy="274320"/>
          </a:xfrm>
          <a:prstGeom prst="roundRect">
            <a:avLst>
              <a:gd name="adj" fmla="val 50000"/>
            </a:avLst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286000" y="4498848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900" b="1">
                <a:solidFill>
                  <a:srgbClr val="F8F8F8"/>
                </a:solidFill>
                <a:latin typeface="Consolas"/>
              </a:rPr>
              <a:t>YOU ARE HERE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050792" y="4297680"/>
            <a:ext cx="3337560" cy="18288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25112" y="4526280"/>
            <a:ext cx="2788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AD9BFF"/>
                </a:solidFill>
                <a:latin typeface="Consolas"/>
              </a:rPr>
              <a:t>LV2 · 다음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25112" y="4892040"/>
            <a:ext cx="2788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8F8F8"/>
                </a:solidFill>
                <a:latin typeface="Pretendard"/>
              </a:rPr>
              <a:t>AI로 일하는 법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25112" y="5394960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실전 적용 4대 영역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552944" y="4297680"/>
            <a:ext cx="3337560" cy="18288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827264" y="4526280"/>
            <a:ext cx="2788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AD9BFF"/>
                </a:solidFill>
                <a:latin typeface="Consolas"/>
              </a:rPr>
              <a:t>LV3 · 활용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827264" y="4892040"/>
            <a:ext cx="2788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8F8F8"/>
                </a:solidFill>
                <a:latin typeface="Pretendard"/>
              </a:rPr>
              <a:t>Claude Code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27264" y="5394960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코드 자동화</a:t>
            </a:r>
          </a:p>
        </p:txBody>
      </p:sp>
      <p:pic>
        <p:nvPicPr>
          <p:cNvPr id="24" name="Picture 23" descr="cat_che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760" y="731520"/>
            <a:ext cx="1828800" cy="18288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11 / 11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WRAP · UP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Today · Roadmap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200" b="1">
                <a:solidFill>
                  <a:srgbClr val="F8F8F8"/>
                </a:solidFill>
                <a:latin typeface="Pretendard"/>
              </a:rPr>
              <a:t>오늘 함께 할 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8D8F95"/>
                </a:solidFill>
                <a:latin typeface="Pretendard"/>
              </a:rPr>
              <a:t>60분이 끝나면 여러분은 이렇게 바뀝니다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657600"/>
            <a:ext cx="4937760" cy="27432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931920"/>
            <a:ext cx="4206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0D1D9"/>
                </a:solidFill>
                <a:latin typeface="Consolas"/>
              </a:rPr>
              <a:t>무엇을 배우나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25196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8F8F8"/>
                </a:solidFill>
                <a:latin typeface="Pretendard"/>
              </a:rPr>
              <a:t>4단계 흐름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846320"/>
            <a:ext cx="4206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✓  AI가 어떻게 답하는지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175504"/>
            <a:ext cx="4206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✓  4대 AI 도구의 차이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504688"/>
            <a:ext cx="4206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✓  핵심 원칙 4D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5833872"/>
            <a:ext cx="4206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✓  내일 업무에 쓰는 법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852160" y="3657600"/>
            <a:ext cx="4937760" cy="27432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217920" y="3931920"/>
            <a:ext cx="4206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0D1D9"/>
                </a:solidFill>
                <a:latin typeface="Consolas"/>
              </a:rPr>
              <a:t>무엇이 가능해지나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425196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8F8F8"/>
                </a:solidFill>
                <a:latin typeface="Pretendard"/>
              </a:rPr>
              <a:t>3가지 능력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4846320"/>
            <a:ext cx="4206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✓  어떤 AI든 자신 있게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5175504"/>
            <a:ext cx="4206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✓  좋은 결과 얻는 지시문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7920" y="5504688"/>
            <a:ext cx="4206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✓  AI 실수 알아채는 눈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02 / 11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TODAY · ROADMAP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Chapter 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200" b="1">
                <a:solidFill>
                  <a:srgbClr val="F8F8F8"/>
                </a:solidFill>
                <a:latin typeface="Pretendard"/>
              </a:rPr>
              <a:t>지금이 AI 시대인 이유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3657600"/>
            <a:ext cx="3108960" cy="21945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3886200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AD9BFF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297680"/>
            <a:ext cx="256032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8F8F8"/>
                </a:solidFill>
                <a:latin typeface="Pretendard"/>
              </a:rPr>
              <a:t>접근성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5120640"/>
            <a:ext cx="25603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월 2만원으로 박사급 보조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931920" y="3657600"/>
            <a:ext cx="3108960" cy="21945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206240" y="3886200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AD9BFF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06240" y="4297680"/>
            <a:ext cx="256032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8F8F8"/>
                </a:solidFill>
                <a:latin typeface="Pretendard"/>
              </a:rPr>
              <a:t>속도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06240" y="5120640"/>
            <a:ext cx="25603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3시간 작업이 5분으로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0" y="3657600"/>
            <a:ext cx="3108960" cy="21945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589520" y="3886200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AD9BFF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89520" y="4297680"/>
            <a:ext cx="256032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8F8F8"/>
                </a:solidFill>
                <a:latin typeface="Pretendard"/>
              </a:rPr>
              <a:t>격차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89520" y="5120640"/>
            <a:ext cx="25603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쓰는 사람 vs 안 쓰는 사람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03 / 11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WHY · NOW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Chapter 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800" b="1">
                <a:solidFill>
                  <a:srgbClr val="F8F8F8"/>
                </a:solidFill>
                <a:latin typeface="Pretendard"/>
              </a:rPr>
              <a:t>AI는 자동완성이다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6517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8D8F95"/>
                </a:solidFill>
                <a:latin typeface="Pretendard"/>
              </a:rPr>
              <a:t>스마트폰 자동완성의 강력한 형태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474720"/>
            <a:ext cx="1645920" cy="8229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3474720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0">
                <a:solidFill>
                  <a:srgbClr val="F8F8F8"/>
                </a:solidFill>
                <a:latin typeface="Consolas"/>
              </a:rPr>
              <a:t>한국의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40280" y="3474720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800" b="0">
                <a:solidFill>
                  <a:srgbClr val="8D8F95"/>
                </a:solidFill>
                <a:latin typeface="Pretendard"/>
              </a:rPr>
              <a:t>→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651760" y="3474720"/>
            <a:ext cx="1645920" cy="8229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51760" y="3474720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0">
                <a:solidFill>
                  <a:srgbClr val="F8F8F8"/>
                </a:solidFill>
                <a:latin typeface="Consolas"/>
              </a:rPr>
              <a:t>수도는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3400" y="3474720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800" b="0">
                <a:solidFill>
                  <a:srgbClr val="8D8F95"/>
                </a:solidFill>
                <a:latin typeface="Pretendard"/>
              </a:rPr>
              <a:t>→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754880" y="3474720"/>
            <a:ext cx="1645920" cy="822960"/>
          </a:xfrm>
          <a:prstGeom prst="roundRect">
            <a:avLst>
              <a:gd name="adj" fmla="val 6000"/>
            </a:avLst>
          </a:prstGeom>
          <a:solidFill>
            <a:srgbClr val="764BE5"/>
          </a:solidFill>
          <a:ln w="9525">
            <a:solidFill>
              <a:srgbClr val="AD9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54880" y="3474720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F8F8F8"/>
                </a:solidFill>
                <a:latin typeface="Consolas"/>
              </a:rPr>
              <a:t>서울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3474720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800" b="0">
                <a:solidFill>
                  <a:srgbClr val="8D8F95"/>
                </a:solidFill>
                <a:latin typeface="Pretendard"/>
              </a:rPr>
              <a:t>→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858000" y="3474720"/>
            <a:ext cx="1645920" cy="8229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0" y="3474720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000" b="0">
                <a:solidFill>
                  <a:srgbClr val="F8F8F8"/>
                </a:solidFill>
                <a:latin typeface="Consolas"/>
              </a:rPr>
              <a:t>이다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8463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F8F8F8"/>
                </a:solidFill>
                <a:latin typeface="Pretendard"/>
              </a:rPr>
              <a:t>핵심: 가장 그럴듯한 다음 단어를 예측한다.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534924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AD9BFF"/>
                </a:solidFill>
                <a:latin typeface="Pretendard"/>
              </a:rPr>
              <a:t>→ 가끔 그럴듯한 거짓말도 한다. 검증이 필수.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04 / 11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HOW · AI · WORKS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Chapter 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800" b="1">
                <a:solidFill>
                  <a:srgbClr val="F8F8F8"/>
                </a:solidFill>
                <a:latin typeface="Pretendard"/>
              </a:rPr>
              <a:t>4대 AI 한눈에 보기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3108960"/>
            <a:ext cx="2697480" cy="29260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777240" y="3383280"/>
            <a:ext cx="502920" cy="502920"/>
          </a:xfrm>
          <a:prstGeom prst="ellipse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33832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010203"/>
                </a:solidFill>
                <a:latin typeface="Pretendard"/>
              </a:rPr>
              <a:t>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4069080"/>
            <a:ext cx="2240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8F8F8"/>
                </a:solidFill>
                <a:latin typeface="Pretendard"/>
              </a:rPr>
              <a:t>Claude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4572000"/>
            <a:ext cx="2240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Consolas"/>
              </a:rPr>
              <a:t>Anthropic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493776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긴 문서 분석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525780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글쓰기·코딩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557784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안전·정확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91840" y="3108960"/>
            <a:ext cx="2697480" cy="29260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3520440" y="3383280"/>
            <a:ext cx="502920" cy="502920"/>
          </a:xfrm>
          <a:prstGeom prst="ellipse">
            <a:avLst/>
          </a:prstGeom>
          <a:solidFill>
            <a:srgbClr val="2DD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520440" y="33832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010203"/>
                </a:solidFill>
                <a:latin typeface="Pretendard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20440" y="4069080"/>
            <a:ext cx="2240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8F8F8"/>
                </a:solidFill>
                <a:latin typeface="Pretendard"/>
              </a:rPr>
              <a:t>ChatGPT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20440" y="4572000"/>
            <a:ext cx="2240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Consolas"/>
              </a:rPr>
              <a:t>OpenAI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20440" y="493776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범용성 1위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20440" y="525780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이미지·음성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20440" y="557784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플러그인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035040" y="3108960"/>
            <a:ext cx="2697480" cy="29260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6263640" y="3383280"/>
            <a:ext cx="502920" cy="502920"/>
          </a:xfrm>
          <a:prstGeom prst="ellipse">
            <a:avLst/>
          </a:prstGeom>
          <a:solidFill>
            <a:srgbClr val="00D1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263640" y="33832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010203"/>
                </a:solidFill>
                <a:latin typeface="Pretendard"/>
              </a:rPr>
              <a:t>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63640" y="4069080"/>
            <a:ext cx="2240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8F8F8"/>
                </a:solidFill>
                <a:latin typeface="Pretendard"/>
              </a:rPr>
              <a:t>Gemini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63640" y="4572000"/>
            <a:ext cx="2240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Consolas"/>
              </a:rPr>
              <a:t>Google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63640" y="493776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구글 연동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63640" y="525780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실시간 검색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63640" y="557784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유튜브 요약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778240" y="3108960"/>
            <a:ext cx="2697480" cy="29260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9006840" y="3383280"/>
            <a:ext cx="502920" cy="502920"/>
          </a:xfrm>
          <a:prstGeom prst="ellipse">
            <a:avLst/>
          </a:prstGeom>
          <a:solidFill>
            <a:srgbClr val="FFC1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006840" y="33832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010203"/>
                </a:solidFill>
                <a:latin typeface="Pretendard"/>
              </a:rPr>
              <a:t>P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06840" y="4069080"/>
            <a:ext cx="2240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8F8F8"/>
                </a:solidFill>
                <a:latin typeface="Pretendard"/>
              </a:rPr>
              <a:t>Perplexity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006840" y="4572000"/>
            <a:ext cx="2240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Consolas"/>
              </a:rPr>
              <a:t>Search AI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006840" y="493776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출처 포함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006840" y="525780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리서치 1위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006840" y="5577840"/>
            <a:ext cx="22402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8F8F8"/>
                </a:solidFill>
                <a:latin typeface="Pretendard"/>
              </a:rPr>
              <a:t>• 실시간 정보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05 / 11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TOOLS · COMPARE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Chapter 04 · The Core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0" b="1">
                <a:solidFill>
                  <a:srgbClr val="F8F8F8"/>
                </a:solidFill>
                <a:latin typeface="Pretendard"/>
              </a:rPr>
              <a:t>AI와 일하는 4D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8D8F95"/>
                </a:solidFill>
                <a:latin typeface="Pretendard"/>
              </a:rPr>
              <a:t>모든 AI에 통하는 협업 원칙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546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8D8F95"/>
                </a:solidFill>
                <a:latin typeface="Consolas"/>
              </a:rPr>
              <a:t>출처 · Rick Dakan (Ringling College) + Joseph Feller (UCC) · Anthropic 공식 채택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840480"/>
            <a:ext cx="2606040" cy="26517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4114800"/>
            <a:ext cx="2057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600" b="1">
                <a:solidFill>
                  <a:srgbClr val="AD9BFF"/>
                </a:solidFill>
                <a:latin typeface="Consolas"/>
              </a:rPr>
              <a:t>D1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12064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8F8F8"/>
                </a:solidFill>
                <a:latin typeface="Pretendard"/>
              </a:rPr>
              <a:t>위임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577840"/>
            <a:ext cx="2057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Consolas"/>
              </a:rPr>
              <a:t>Delegation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94360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무엇을 맡길지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264408" y="3840480"/>
            <a:ext cx="2606040" cy="26517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38728" y="4114800"/>
            <a:ext cx="2057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600" b="1">
                <a:solidFill>
                  <a:srgbClr val="AD9BFF"/>
                </a:solidFill>
                <a:latin typeface="Consolas"/>
              </a:rPr>
              <a:t>D2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38728" y="512064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8F8F8"/>
                </a:solidFill>
                <a:latin typeface="Pretendard"/>
              </a:rPr>
              <a:t>설명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8728" y="5577840"/>
            <a:ext cx="2057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Consolas"/>
              </a:rPr>
              <a:t>Description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38728" y="594360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어떻게 지시할지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80176" y="3840480"/>
            <a:ext cx="2606040" cy="26517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254496" y="4114800"/>
            <a:ext cx="2057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600" b="1">
                <a:solidFill>
                  <a:srgbClr val="AD9BFF"/>
                </a:solidFill>
                <a:latin typeface="Consolas"/>
              </a:rPr>
              <a:t>D3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54496" y="512064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8F8F8"/>
                </a:solidFill>
                <a:latin typeface="Pretendard"/>
              </a:rPr>
              <a:t>판단력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54496" y="5577840"/>
            <a:ext cx="2057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Consolas"/>
              </a:rPr>
              <a:t>Discernment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54496" y="594360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어떻게 판단할지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695944" y="3840480"/>
            <a:ext cx="2606040" cy="265176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970264" y="4114800"/>
            <a:ext cx="2057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600" b="1">
                <a:solidFill>
                  <a:srgbClr val="AD9BFF"/>
                </a:solidFill>
                <a:latin typeface="Consolas"/>
              </a:rPr>
              <a:t>D4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970264" y="512064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8F8F8"/>
                </a:solidFill>
                <a:latin typeface="Pretendard"/>
              </a:rPr>
              <a:t>성실성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70264" y="5577840"/>
            <a:ext cx="2057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Consolas"/>
              </a:rPr>
              <a:t>Diligence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70264" y="594360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어떻게 책임질지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06 / 11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4D · FRAMEWORK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D1D9"/>
                </a:solidFill>
                <a:latin typeface="Consolas"/>
              </a:rPr>
              <a:t>STEP 01 OF 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828800"/>
            <a:ext cx="36576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0" b="1">
                <a:solidFill>
                  <a:srgbClr val="AD9BFF"/>
                </a:solidFill>
                <a:latin typeface="Consolas"/>
              </a:rPr>
              <a:t>D1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297680"/>
            <a:ext cx="45720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200" b="1">
                <a:solidFill>
                  <a:srgbClr val="F8F8F8"/>
                </a:solidFill>
                <a:latin typeface="Pretendard"/>
              </a:rPr>
              <a:t>위임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0292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8D8F95"/>
                </a:solidFill>
                <a:latin typeface="Consolas"/>
              </a:rPr>
              <a:t>Delegation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137160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무엇을 AI에 맡길 것인가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0" y="201168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5623560" y="201168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852160" y="214884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반복 작업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52160" y="251460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요약 · 번역 · 분류 · 정리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0" y="301752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5623560" y="301752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852160" y="315468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초안 만들기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52160" y="352044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기획서 · 카피 · 이메일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402336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5623560" y="402336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852160" y="416052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아이디어 확장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52160" y="452628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브레인스토밍 · 시나리오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07 / 11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D1 · DELEGATION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D1D9"/>
                </a:solidFill>
                <a:latin typeface="Consolas"/>
              </a:rPr>
              <a:t>STEP 02 OF 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828800"/>
            <a:ext cx="36576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0" b="1">
                <a:solidFill>
                  <a:srgbClr val="AD9BFF"/>
                </a:solidFill>
                <a:latin typeface="Consolas"/>
              </a:rPr>
              <a:t>D2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297680"/>
            <a:ext cx="45720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200" b="1">
                <a:solidFill>
                  <a:srgbClr val="F8F8F8"/>
                </a:solidFill>
                <a:latin typeface="Pretendard"/>
              </a:rPr>
              <a:t>설명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0292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8D8F95"/>
                </a:solidFill>
                <a:latin typeface="Consolas"/>
              </a:rPr>
              <a:t>Description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137160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좋은 지시문 = 4요소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0" y="201168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5623560" y="201168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852160" y="214884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① 역할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52160" y="251460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"당신은 10년 경력 카피라이터다"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0" y="301752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5623560" y="301752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852160" y="315468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② 맥락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52160" y="352044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우리 가게 · 고객 · 상황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402336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5623560" y="402336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852160" y="416052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③ 작업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52160" y="452628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정확히 무엇을 만들지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502920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5623560" y="502920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852160" y="516636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④ 형식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52160" y="553212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길이 · 톤 · 글머리표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08 / 11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D2 · DESCRIPTION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D1D9"/>
                </a:solidFill>
                <a:latin typeface="Consolas"/>
              </a:rPr>
              <a:t>STEP 03 OF 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828800"/>
            <a:ext cx="36576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0" b="1">
                <a:solidFill>
                  <a:srgbClr val="AD9BFF"/>
                </a:solidFill>
                <a:latin typeface="Consolas"/>
              </a:rPr>
              <a:t>D3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297680"/>
            <a:ext cx="45720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200" b="1">
                <a:solidFill>
                  <a:srgbClr val="F8F8F8"/>
                </a:solidFill>
                <a:latin typeface="Pretendard"/>
              </a:rPr>
              <a:t>판단력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0292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8D8F95"/>
                </a:solidFill>
                <a:latin typeface="Consolas"/>
              </a:rPr>
              <a:t>Discernment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137160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결과를 어떻게 판단할까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0" y="201168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5623560" y="201168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852160" y="214884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사실 확인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52160" y="251460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출처 · 수치 · 인용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0" y="301752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5623560" y="301752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852160" y="315468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맥락 적합성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52160" y="352044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대상 · 톤 · 목적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4023360"/>
            <a:ext cx="73152" cy="82296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5623560" y="4023360"/>
            <a:ext cx="4983480" cy="82296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852160" y="4160520"/>
            <a:ext cx="4663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편향 점검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52160" y="4526280"/>
            <a:ext cx="46634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한쪽으로 치우치지 않았나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09 / 11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D3 · DISCERNMENT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