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0D1D9"/>
                </a:solidFill>
                <a:latin typeface="Consolas"/>
              </a:rPr>
              <a:t>Lv2 · MASTER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508760"/>
            <a:ext cx="91440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0" b="1">
                <a:solidFill>
                  <a:srgbClr val="F8F8F8"/>
                </a:solidFill>
                <a:latin typeface="Pretendard"/>
              </a:rPr>
              <a:t>Claude 마스터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4114800"/>
            <a:ext cx="9144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0">
                <a:solidFill>
                  <a:srgbClr val="8D8F95"/>
                </a:solidFill>
                <a:latin typeface="Pretendard"/>
              </a:rPr>
              <a:t>Claude 101 풀버전 — 시험 통과 가이드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2120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8D8F95"/>
                </a:solidFill>
                <a:latin typeface="Pretendard"/>
              </a:rPr>
              <a:t>강사 · VISIONC      코스 · FREE      분량 · 75 min</a:t>
            </a:r>
          </a:p>
        </p:txBody>
      </p:sp>
      <p:pic>
        <p:nvPicPr>
          <p:cNvPr id="9" name="Picture 8" descr="cat_che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5360" y="1280160"/>
            <a:ext cx="4114800" cy="4114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01 / 12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INTRO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D1D9"/>
                </a:solidFill>
                <a:latin typeface="Consolas"/>
              </a:rPr>
              <a:t>M3 · Expand Claude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000" b="1">
                <a:solidFill>
                  <a:srgbClr val="F8F8F8"/>
                </a:solidFill>
                <a:latin typeface="Pretendard"/>
              </a:rPr>
              <a:t>Tools · Search · Research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74320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AD9BFF"/>
                </a:solidFill>
                <a:latin typeface="Pretendard"/>
              </a:rPr>
              <a:t>외부 세계와 연결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338328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685800" y="338328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47472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Tools (MCP)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79476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Gmail · Notion · Slack · DB 직접 연결 · 액션 수행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420624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685800" y="420624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429768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Enterprise Search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46177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사내 Drive · OneDrive · SharePoint 검색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502920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685800" y="502920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512064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Research Mode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544068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여러 출처 자동 종합 · 인용 포함 리포트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10 / 12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M3 · EXPAND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D1D9"/>
                </a:solidFill>
                <a:latin typeface="Consolas"/>
              </a:rPr>
              <a:t>M4 · Putting it Together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000" b="1">
                <a:solidFill>
                  <a:srgbClr val="F8F8F8"/>
                </a:solidFill>
                <a:latin typeface="Pretendard"/>
              </a:rPr>
              <a:t>역할별 활용 사례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3200400"/>
            <a:ext cx="2606040" cy="292608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3474720"/>
            <a:ext cx="2057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600" b="1">
                <a:solidFill>
                  <a:srgbClr val="F8F8F8"/>
                </a:solidFill>
                <a:latin typeface="Pretendard"/>
              </a:rPr>
              <a:t>기획자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411480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8D8F95"/>
                </a:solidFill>
                <a:latin typeface="Pretendard"/>
              </a:rPr>
              <a:t>· 경쟁사 분석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452628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8D8F95"/>
                </a:solidFill>
                <a:latin typeface="Pretendard"/>
              </a:rPr>
              <a:t>· SWOT·5W1H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493776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8D8F95"/>
                </a:solidFill>
                <a:latin typeface="Pretendard"/>
              </a:rPr>
              <a:t>· 제안서 초안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534924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8D8F95"/>
                </a:solidFill>
                <a:latin typeface="Pretendard"/>
              </a:rPr>
              <a:t>· 회의록 정리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264408" y="3200400"/>
            <a:ext cx="2606040" cy="292608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538728" y="3474720"/>
            <a:ext cx="2057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600" b="1">
                <a:solidFill>
                  <a:srgbClr val="F8F8F8"/>
                </a:solidFill>
                <a:latin typeface="Pretendard"/>
              </a:rPr>
              <a:t>디자이너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38728" y="411480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8D8F95"/>
                </a:solidFill>
                <a:latin typeface="Pretendard"/>
              </a:rPr>
              <a:t>· 레퍼런스 분석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38728" y="452628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8D8F95"/>
                </a:solidFill>
                <a:latin typeface="Pretendard"/>
              </a:rPr>
              <a:t>· 카피 후보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38728" y="493776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8D8F95"/>
                </a:solidFill>
                <a:latin typeface="Pretendard"/>
              </a:rPr>
              <a:t>· UI 코드 변환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38728" y="534924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8D8F95"/>
                </a:solidFill>
                <a:latin typeface="Pretendard"/>
              </a:rPr>
              <a:t>· 레이아웃 변형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980176" y="3200400"/>
            <a:ext cx="2606040" cy="292608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254496" y="3474720"/>
            <a:ext cx="2057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600" b="1">
                <a:solidFill>
                  <a:srgbClr val="F8F8F8"/>
                </a:solidFill>
                <a:latin typeface="Pretendard"/>
              </a:rPr>
              <a:t>개발자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254496" y="411480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8D8F95"/>
                </a:solidFill>
                <a:latin typeface="Pretendard"/>
              </a:rPr>
              <a:t>· 코드 작성·리뷰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254496" y="452628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8D8F95"/>
                </a:solidFill>
                <a:latin typeface="Pretendard"/>
              </a:rPr>
              <a:t>· 버그 디버깅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254496" y="493776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8D8F95"/>
                </a:solidFill>
                <a:latin typeface="Pretendard"/>
              </a:rPr>
              <a:t>· 리팩토링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54496" y="534924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8D8F95"/>
                </a:solidFill>
                <a:latin typeface="Pretendard"/>
              </a:rPr>
              <a:t>· 문서화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695944" y="3200400"/>
            <a:ext cx="2606040" cy="292608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70264" y="3474720"/>
            <a:ext cx="2057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600" b="1">
                <a:solidFill>
                  <a:srgbClr val="F8F8F8"/>
                </a:solidFill>
                <a:latin typeface="Pretendard"/>
              </a:rPr>
              <a:t>마케터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970264" y="411480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8D8F95"/>
                </a:solidFill>
                <a:latin typeface="Pretendard"/>
              </a:rPr>
              <a:t>· SNS 카피 5종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970264" y="452628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8D8F95"/>
                </a:solidFill>
                <a:latin typeface="Pretendard"/>
              </a:rPr>
              <a:t>· SEO 블로그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970264" y="493776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8D8F95"/>
                </a:solidFill>
                <a:latin typeface="Pretendard"/>
              </a:rPr>
              <a:t>· 광고 A/B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970264" y="5349240"/>
            <a:ext cx="2057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8D8F95"/>
                </a:solidFill>
                <a:latin typeface="Pretendard"/>
              </a:rPr>
              <a:t>· 리뷰 분석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11 / 12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M4 · ROLES · APPLY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D1D9"/>
                </a:solidFill>
                <a:latin typeface="Consolas"/>
              </a:rPr>
              <a:t>M5 · Certification &amp; Next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200" b="1">
                <a:solidFill>
                  <a:srgbClr val="F8F8F8"/>
                </a:solidFill>
                <a:latin typeface="Pretendard"/>
              </a:rPr>
              <a:t>Claude 101 인증서 + 다음 단계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2743200"/>
            <a:ext cx="10058400" cy="118872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764B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292608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8F8F8"/>
                </a:solidFill>
                <a:latin typeface="Pretendard"/>
              </a:rPr>
              <a:t>오늘 5개 모듈 완주 · Claude 공식 시험 통과 가능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338328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AD9BFF"/>
                </a:solidFill>
                <a:latin typeface="Pretendard"/>
              </a:rPr>
              <a:t>anthropic.skilljar.com → 인증서 PDF → 이력서·LinkedIn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4572000"/>
            <a:ext cx="3337560" cy="155448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764B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4754880"/>
            <a:ext cx="2788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0D1D9"/>
                </a:solidFill>
                <a:latin typeface="Consolas"/>
              </a:rPr>
              <a:t>LV2 · 완료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5074920"/>
            <a:ext cx="27889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8F8F8"/>
                </a:solidFill>
                <a:latin typeface="Pretendard"/>
              </a:rPr>
              <a:t>Claude 마스터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5577840"/>
            <a:ext cx="2788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오늘 배운 Claude 풀 활용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050792" y="4572000"/>
            <a:ext cx="3337560" cy="155448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325112" y="4754880"/>
            <a:ext cx="2788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AD9BFF"/>
                </a:solidFill>
                <a:latin typeface="Consolas"/>
              </a:rPr>
              <a:t>LV3 · 다음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25112" y="5074920"/>
            <a:ext cx="27889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8F8F8"/>
                </a:solidFill>
                <a:latin typeface="Pretendard"/>
              </a:rPr>
              <a:t>AI로 일하는 법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25112" y="5577840"/>
            <a:ext cx="2788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실전 적용 4대 영역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552944" y="4572000"/>
            <a:ext cx="3337560" cy="155448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827264" y="4754880"/>
            <a:ext cx="2788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AD9BFF"/>
                </a:solidFill>
                <a:latin typeface="Consolas"/>
              </a:rPr>
              <a:t>LV4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827264" y="5074920"/>
            <a:ext cx="27889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F8F8F8"/>
                </a:solidFill>
                <a:latin typeface="Pretendard"/>
              </a:rPr>
              <a:t>Claude Code 입문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827264" y="5577840"/>
            <a:ext cx="2788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코드 자동화</a:t>
            </a:r>
          </a:p>
        </p:txBody>
      </p:sp>
      <p:pic>
        <p:nvPicPr>
          <p:cNvPr id="22" name="Picture 21" descr="cat_che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9760" y="731520"/>
            <a:ext cx="1645920" cy="164592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12 / 12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WRAP · UP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0D1D9"/>
                </a:solidFill>
                <a:latin typeface="Consolas"/>
              </a:rPr>
              <a:t>Today · Roadmap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508760"/>
            <a:ext cx="100584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0" b="1">
                <a:solidFill>
                  <a:srgbClr val="F8F8F8"/>
                </a:solidFill>
                <a:latin typeface="Pretendard"/>
              </a:rPr>
              <a:t>오늘 Claude 마스터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65760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0">
                <a:solidFill>
                  <a:srgbClr val="8D8F95"/>
                </a:solidFill>
                <a:latin typeface="Pretendard"/>
              </a:rPr>
              <a:t>Anthropic 공식 Claude 101 5개 모듈 풀 커버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4114800"/>
            <a:ext cx="3200400" cy="137160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4297680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AD9BFF"/>
                </a:solidFill>
                <a:latin typeface="Consolas"/>
              </a:rPr>
              <a:t>M1 · MEET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461772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Claude 만나기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502920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D8F95"/>
                </a:solidFill>
                <a:latin typeface="Pretendard"/>
              </a:rPr>
              <a:t>모델·첫대화·결과·3모드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886200" y="4114800"/>
            <a:ext cx="3200400" cy="137160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160520" y="4297680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AD9BFF"/>
                </a:solidFill>
                <a:latin typeface="Consolas"/>
              </a:rPr>
              <a:t>M2 · ORG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60520" y="461772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업무·지식 정리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60520" y="502920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D8F95"/>
                </a:solidFill>
                <a:latin typeface="Pretendard"/>
              </a:rPr>
              <a:t>Projects·Artifacts·Skills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223760" y="4114800"/>
            <a:ext cx="3200400" cy="137160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498080" y="4297680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AD9BFF"/>
                </a:solidFill>
                <a:latin typeface="Consolas"/>
              </a:rPr>
              <a:t>M3 · EXP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98080" y="461772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Claude 확장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98080" y="502920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D8F95"/>
                </a:solidFill>
                <a:latin typeface="Pretendard"/>
              </a:rPr>
              <a:t>Tools·검색·Research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48640" y="5669280"/>
            <a:ext cx="3200400" cy="137160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22960" y="5852160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AD9BFF"/>
                </a:solidFill>
                <a:latin typeface="Consolas"/>
              </a:rPr>
              <a:t>M4 · APPLY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617220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역할별 활용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658368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D8F95"/>
                </a:solidFill>
                <a:latin typeface="Pretendard"/>
              </a:rPr>
              <a:t>기획·디자인·개발·마케팅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886200" y="5669280"/>
            <a:ext cx="3200400" cy="137160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160520" y="5852160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AD9BFF"/>
                </a:solidFill>
                <a:latin typeface="Consolas"/>
              </a:rPr>
              <a:t>M5 · CERT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60520" y="617220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인증서 통과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60520" y="658368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D8F95"/>
                </a:solidFill>
                <a:latin typeface="Pretendard"/>
              </a:rPr>
              <a:t>Claude 101 시험 가이드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223760" y="5669280"/>
            <a:ext cx="3200400" cy="1371600"/>
          </a:xfrm>
          <a:prstGeom prst="roundRect">
            <a:avLst>
              <a:gd name="adj" fmla="val 6000"/>
            </a:avLst>
          </a:prstGeom>
          <a:solidFill>
            <a:srgbClr val="12101E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498080" y="5852160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AD9BFF"/>
                </a:solidFill>
                <a:latin typeface="Consolas"/>
              </a:rPr>
              <a:t>결과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498080" y="617220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Claude 마스터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498080" y="658368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8D8F95"/>
                </a:solidFill>
                <a:latin typeface="Pretendard"/>
              </a:rPr>
              <a:t>모든 기능 자유 적용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02 / 12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TODAY · ROADMAP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D1D9"/>
                </a:solidFill>
                <a:latin typeface="Consolas"/>
              </a:rPr>
              <a:t>M1 · Meet Claude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000" b="1">
                <a:solidFill>
                  <a:srgbClr val="F8F8F8"/>
                </a:solidFill>
                <a:latin typeface="Pretendard"/>
              </a:rPr>
              <a:t>Claude는 무엇인가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74320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AD9BFF"/>
                </a:solidFill>
                <a:latin typeface="Pretendard"/>
              </a:rPr>
              <a:t>Anthropic · 모델 · 안전성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338328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685800" y="338328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47472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Anthropic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79476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OpenAI 출신 다리오 아모데이가 "안전한 AI" 모토로 창업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420624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685800" y="420624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429768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Claude 모델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46177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Opus / Sonnet / Haiku 3티어. 200K~1M 토큰 컨텍스트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502920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685800" y="502920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512064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Constitutional AI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544068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윤리 기준 자체 검토. 신중·정확한 답변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03 / 12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M1 · MEET · CLAUDE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D1D9"/>
                </a:solidFill>
                <a:latin typeface="Consolas"/>
              </a:rPr>
              <a:t>M1 · Lesson 02 · 첫 대화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000" b="1">
                <a:solidFill>
                  <a:srgbClr val="F8F8F8"/>
                </a:solidFill>
                <a:latin typeface="Pretendard"/>
              </a:rPr>
              <a:t>채팅 인터페이스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74320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AD9BFF"/>
                </a:solidFill>
                <a:latin typeface="Pretendard"/>
              </a:rPr>
              <a:t>claude.ai 접속 → 1분 시작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338328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685800" y="338328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47472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파일 드래그&amp;드롭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79476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PDF · 이미지 · 엑셀 · 코드 그대로 첨부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420624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685800" y="420624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429768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이미지 인식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46177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사진 속 텍스트 · 차트 · 다이어그램 분석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502920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685800" y="502920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512064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대화 이력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544068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자동 저장 · 검색 · 북마크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585216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685800" y="585216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4400" y="594360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단축키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626364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Shift+Enter 줄바꿈, Ctrl+K 검색, Ctrl+Shift+L 새 대화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04 / 12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M1 · FIRST · CONVERSATION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D1D9"/>
                </a:solidFill>
                <a:latin typeface="Consolas"/>
              </a:rPr>
              <a:t>M1 · Lesson 03 · 좋은 결과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000" b="1">
                <a:solidFill>
                  <a:srgbClr val="F8F8F8"/>
                </a:solidFill>
                <a:latin typeface="Pretendard"/>
              </a:rPr>
              <a:t>Claude 특화 프롬프트 4기법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74320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AD9BFF"/>
                </a:solidFill>
                <a:latin typeface="Pretendard"/>
              </a:rPr>
              <a:t>Anthropic 공식 추천 기법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338328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685800" y="338328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47472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XML 태그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79476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&lt;document&gt; &lt;example&gt; 구조 명시 → 정확도 ↑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420624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685800" y="420624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429768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Chain of Thought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46177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"단계별로 생각해줘" → 복잡 문제 효과 큼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502920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685800" y="502920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512064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Few-shot 예시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544068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원하는 형식 1~3개 예시 제공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585216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685800" y="585216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4400" y="594360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시스템 프롬프트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626364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역할·제약·톤 미리 설정 (Projects)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05 / 12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M1 · BETTER · RESULTS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D1D9"/>
                </a:solidFill>
                <a:latin typeface="Consolas"/>
              </a:rPr>
              <a:t>M1 · Lesson 04 · 데스크탑 앱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000" b="1">
                <a:solidFill>
                  <a:srgbClr val="F8F8F8"/>
                </a:solidFill>
                <a:latin typeface="Pretendard"/>
              </a:rPr>
              <a:t>Chat · Cowork · Code 3모드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74320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AD9BFF"/>
                </a:solidFill>
                <a:latin typeface="Pretendard"/>
              </a:rPr>
              <a:t>하나의 앱, 세 가지 작업 모드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338328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685800" y="338328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47472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CHAT 모드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79476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일반 대화 · 질문 · 분석 · 아이디어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420624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685800" y="420624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429768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COWORK 모드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46177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로컬 파일 직접 접근 · 지속 컨텍스트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502920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685800" y="502920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512064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CODE 모드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544068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개발자용 — Claude Code 통합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06 / 12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M1 · DESKTOP · APP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D1D9"/>
                </a:solidFill>
                <a:latin typeface="Consolas"/>
              </a:rPr>
              <a:t>M2 · Lesson 01 · Projects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000" b="1">
                <a:solidFill>
                  <a:srgbClr val="F8F8F8"/>
                </a:solidFill>
                <a:latin typeface="Pretendard"/>
              </a:rPr>
              <a:t>프로젝트 — 지속 컨텍스트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74320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AD9BFF"/>
                </a:solidFill>
                <a:latin typeface="Pretendard"/>
              </a:rPr>
              <a:t>관련 작업을 한 공간에 묶기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338328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685800" y="338328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47472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지속 컨텍스트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79476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매번 설명 안 해도 됨 — 프로젝트 지식 자동 참조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420624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685800" y="420624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429768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파일 업로드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46177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기준 문서·가이드를 한 번만 올리면 끝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502920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685800" y="502920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512064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대화 이력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544068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언제든 돌아와 이어서 작업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585216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685800" y="585216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4400" y="594360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팀 공유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626364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멤버와 프로젝트 협업 (Pro 이상)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07 / 12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M2 · PROJECTS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D1D9"/>
                </a:solidFill>
                <a:latin typeface="Consolas"/>
              </a:rPr>
              <a:t>M2 · Lesson 02 · Artifacts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000" b="1">
                <a:solidFill>
                  <a:srgbClr val="F8F8F8"/>
                </a:solidFill>
                <a:latin typeface="Pretendard"/>
              </a:rPr>
              <a:t>아티팩트 — 실시간 실물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74320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AD9BFF"/>
                </a:solidFill>
                <a:latin typeface="Pretendard"/>
              </a:rPr>
              <a:t>대화 중에 만들어내는 결과물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338328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685800" y="338328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47472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웹앱·HTML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79476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실시간 브라우저 프리뷰 — 클릭 즉시 작동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420624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685800" y="420624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429768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긴 문서·코드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46177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별도 패널 — 채팅과 분리되어 편집 가능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502920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685800" y="502920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512064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SVG·다이어그램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544068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시각 자료 즉석 생성·수정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585216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685800" y="585216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4400" y="594360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반복 수정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626364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"색깔만 바꿔줘" — 아티팩트 안에서 직접 갱신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08 / 12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M2 · ARTIFACTS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02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0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2004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D8F95"/>
                </a:solidFill>
                <a:latin typeface="Pretendard"/>
              </a:rPr>
              <a:t>● visionc · ACADEMY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0D1D9"/>
                </a:solidFill>
                <a:latin typeface="Consolas"/>
              </a:rPr>
              <a:t>M2 · Lesson 03 · Skills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000" b="1">
                <a:solidFill>
                  <a:srgbClr val="F8F8F8"/>
                </a:solidFill>
                <a:latin typeface="Pretendard"/>
              </a:rPr>
              <a:t>스킬 — 반복 작업 자동화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74320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AD9BFF"/>
                </a:solidFill>
                <a:latin typeface="Pretendard"/>
              </a:rPr>
              <a:t>1회 정의로 평생 재사용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338328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685800" y="338328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47472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반복 명령 자동화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79476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한 번 만들면 이름만 부르면 실행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420624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685800" y="420624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429768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팀 표준 작업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46177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보고서 양식·문체 가이드 통일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502920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685800" y="502920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512064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마크다운 정의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544068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코드 없이 글로 작성 — 비개발자 가능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5852160"/>
            <a:ext cx="73152" cy="685800"/>
          </a:xfrm>
          <a:prstGeom prst="rect">
            <a:avLst/>
          </a:prstGeom>
          <a:solidFill>
            <a:srgbClr val="764B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685800" y="5852160"/>
            <a:ext cx="10058400" cy="685800"/>
          </a:xfrm>
          <a:prstGeom prst="roundRect">
            <a:avLst>
              <a:gd name="adj" fmla="val 6000"/>
            </a:avLst>
          </a:prstGeom>
          <a:solidFill>
            <a:srgbClr val="010203"/>
          </a:solidFill>
          <a:ln w="9525">
            <a:solidFill>
              <a:srgbClr val="2A25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4400" y="5943600"/>
            <a:ext cx="9601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F8F8F8"/>
                </a:solidFill>
                <a:latin typeface="Pretendard"/>
              </a:rPr>
              <a:t>공유 가능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626364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D8F95"/>
                </a:solidFill>
                <a:latin typeface="Pretendard"/>
              </a:rPr>
              <a:t>팀·회사·외부 — Skills 마켓플레이스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42416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8D8F95"/>
                </a:solidFill>
                <a:latin typeface="Consolas"/>
              </a:rPr>
              <a:t>09 / 12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644652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00D1D9"/>
                </a:solidFill>
                <a:latin typeface="Consolas"/>
              </a:rPr>
              <a:t>M2 · SKILLS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